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2" r:id="rId2"/>
    <p:sldId id="381" r:id="rId3"/>
    <p:sldId id="380" r:id="rId4"/>
    <p:sldId id="347" r:id="rId5"/>
    <p:sldId id="352" r:id="rId6"/>
    <p:sldId id="353" r:id="rId7"/>
    <p:sldId id="354" r:id="rId8"/>
    <p:sldId id="348" r:id="rId9"/>
    <p:sldId id="355" r:id="rId10"/>
    <p:sldId id="351" r:id="rId11"/>
    <p:sldId id="356" r:id="rId12"/>
    <p:sldId id="357" r:id="rId13"/>
    <p:sldId id="358" r:id="rId14"/>
    <p:sldId id="382" r:id="rId15"/>
    <p:sldId id="383" r:id="rId16"/>
    <p:sldId id="359" r:id="rId17"/>
    <p:sldId id="360" r:id="rId18"/>
    <p:sldId id="363" r:id="rId19"/>
    <p:sldId id="379" r:id="rId20"/>
    <p:sldId id="361" r:id="rId21"/>
    <p:sldId id="362" r:id="rId22"/>
    <p:sldId id="349" r:id="rId23"/>
    <p:sldId id="364" r:id="rId24"/>
    <p:sldId id="350" r:id="rId25"/>
    <p:sldId id="366" r:id="rId26"/>
    <p:sldId id="365" r:id="rId27"/>
    <p:sldId id="367" r:id="rId28"/>
    <p:sldId id="371" r:id="rId29"/>
    <p:sldId id="368" r:id="rId30"/>
    <p:sldId id="369" r:id="rId31"/>
    <p:sldId id="370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BBC"/>
    <a:srgbClr val="F7F7F7"/>
    <a:srgbClr val="D16201"/>
    <a:srgbClr val="065195"/>
    <a:srgbClr val="ECECEC"/>
    <a:srgbClr val="0B96FB"/>
    <a:srgbClr val="043770"/>
    <a:srgbClr val="B9A795"/>
    <a:srgbClr val="A39582"/>
    <a:srgbClr val="C6B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1" autoAdjust="0"/>
    <p:restoredTop sz="87817" autoAdjust="0"/>
  </p:normalViewPr>
  <p:slideViewPr>
    <p:cSldViewPr snapToGrid="0">
      <p:cViewPr>
        <p:scale>
          <a:sx n="89" d="100"/>
          <a:sy n="89" d="100"/>
        </p:scale>
        <p:origin x="792" y="1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3FD8E-3392-4724-BDC2-12150EC0D15F}" type="datetimeFigureOut">
              <a:rPr lang="pt-BR" smtClean="0"/>
              <a:t>20/07/16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6A18-F431-41CC-BAF1-7BFAFF39E43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04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769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Introduzindo uma nova visão sobre como se desenvolver</a:t>
            </a:r>
            <a:r>
              <a:rPr lang="pt-BR" baseline="0" dirty="0" smtClean="0"/>
              <a:t>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20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Ser ágil está associado a uma mudança cultural, a uma nova forma de pensar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208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Isso possibilita a</a:t>
            </a:r>
            <a:r>
              <a:rPr lang="pt-BR" baseline="0" dirty="0" smtClean="0"/>
              <a:t> adaptação a novos fatores decorrentes do desenvolvimento do projeto</a:t>
            </a:r>
          </a:p>
          <a:p>
            <a:r>
              <a:rPr lang="pt-BR" baseline="0" dirty="0" smtClean="0"/>
              <a:t>Ao invés de procurar prever tudo o que pode acontecer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054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Rápidas respostas às constantes mudanças do mercado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66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termo Métodos</a:t>
            </a:r>
            <a:r>
              <a:rPr lang="pt-BR" baseline="0" dirty="0" smtClean="0"/>
              <a:t> Ágeis (ou Metodologias Ágeis) tornou-se popular em 2001 quando 17 especialistas em desenvolvimento de software representando diversas metodologias já existentes (</a:t>
            </a:r>
            <a:r>
              <a:rPr lang="pt-BR" baseline="0" dirty="0" err="1" smtClean="0"/>
              <a:t>Scrum</a:t>
            </a:r>
            <a:r>
              <a:rPr lang="pt-BR" baseline="0" dirty="0" smtClean="0"/>
              <a:t>, XP, DSDM, Crystal, </a:t>
            </a:r>
            <a:r>
              <a:rPr lang="pt-BR" baseline="0" dirty="0" err="1" smtClean="0"/>
              <a:t>etc</a:t>
            </a:r>
            <a:r>
              <a:rPr lang="pt-BR" baseline="0" dirty="0" smtClean="0"/>
              <a:t>) estabeleceram princípios comuns a elas.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458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939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Mudanças ocorrem</a:t>
            </a:r>
            <a:r>
              <a:rPr lang="pt-BR" baseline="0" dirty="0" smtClean="0"/>
              <a:t> de modo frequente nos projetos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891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Embora esses métodos ágeis sejam todos baseados</a:t>
            </a:r>
            <a:r>
              <a:rPr lang="pt-BR" baseline="0" dirty="0" smtClean="0"/>
              <a:t> na noção de desenvolvimento e entrega incremental, eles propõem diferentes processos para alcançar tal objetivo.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No entanto, compartilham um conjunto de princípios, com base no manifesto ágil, e por isso tem muito em comum.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405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Diferentes</a:t>
            </a:r>
            <a:r>
              <a:rPr lang="pt-BR" baseline="0" dirty="0" smtClean="0"/>
              <a:t> métodos ágeis instanciam esses princípios de maneiras diferentes.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689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Atividade: Discutir,</a:t>
            </a:r>
            <a:r>
              <a:rPr lang="pt-BR" baseline="0" dirty="0" smtClean="0"/>
              <a:t> em trios, cada um dos 12 princípios. Apresentar a turma.</a:t>
            </a:r>
          </a:p>
          <a:p>
            <a:r>
              <a:rPr lang="pt-BR" baseline="0" dirty="0" smtClean="0"/>
              <a:t>Compreender o princípio, e discutir a sua possibilidade de concretização.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12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Apresentação</a:t>
            </a:r>
            <a:r>
              <a:rPr lang="en-US" dirty="0" smtClean="0"/>
              <a:t> </a:t>
            </a:r>
            <a:r>
              <a:rPr lang="en-US" dirty="0" err="1" smtClean="0"/>
              <a:t>pessoal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78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 que </a:t>
            </a:r>
            <a:r>
              <a:rPr lang="en-US" dirty="0" err="1" smtClean="0"/>
              <a:t>vcs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entendem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desenvolvimento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agil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26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Na maioria das vezes, isso está relacionado com a habilidade de criar e entregar soluções de forma rápida</a:t>
            </a:r>
            <a:r>
              <a:rPr lang="pt-BR" baseline="0" dirty="0" smtClean="0"/>
              <a:t> e que agreguem valor ao negócio do cliente.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66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Software é resultado</a:t>
            </a:r>
            <a:r>
              <a:rPr lang="pt-BR" baseline="0" dirty="0" smtClean="0"/>
              <a:t> de um processo criativo e de inovação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09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Isso tudo continua valendo...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87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Time </a:t>
            </a:r>
            <a:r>
              <a:rPr lang="pt-BR" dirty="0" err="1" smtClean="0"/>
              <a:t>to</a:t>
            </a:r>
            <a:r>
              <a:rPr lang="pt-BR" dirty="0" smtClean="0"/>
              <a:t> Market tornou-se um fator dominante</a:t>
            </a:r>
            <a:r>
              <a:rPr lang="pt-BR" baseline="0" dirty="0" smtClean="0"/>
              <a:t> para o sucesso industrial</a:t>
            </a:r>
          </a:p>
          <a:p>
            <a:endParaRPr lang="pt-BR" baseline="0" dirty="0" smtClean="0"/>
          </a:p>
          <a:p>
            <a:r>
              <a:rPr lang="pt-BR" baseline="0" dirty="0" smtClean="0"/>
              <a:t>Criou uma grande pressão sobre fabricantes e desenvolvedores para investir menos esforços em qualidade e desempenho ou para encontrar maneiras mais eficientes de produzir software de alta qualidade para esses produtos e serviços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68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Time </a:t>
            </a:r>
            <a:r>
              <a:rPr lang="pt-BR" dirty="0" err="1" smtClean="0"/>
              <a:t>to</a:t>
            </a:r>
            <a:r>
              <a:rPr lang="pt-BR" dirty="0" smtClean="0"/>
              <a:t> Market tornou-se um fator dominante</a:t>
            </a:r>
            <a:r>
              <a:rPr lang="pt-BR" baseline="0" dirty="0" smtClean="0"/>
              <a:t> para o sucesso industrial</a:t>
            </a:r>
          </a:p>
          <a:p>
            <a:endParaRPr lang="pt-BR" baseline="0" dirty="0" smtClean="0"/>
          </a:p>
          <a:p>
            <a:r>
              <a:rPr lang="pt-BR" baseline="0" dirty="0" smtClean="0"/>
              <a:t>Criou uma grande pressão sobre fabricantes e desenvolvedores para investir menos esforços em qualidade e desempenho ou para encontrar maneiras mais eficientes de produzir software de alta qualidade para esses produtos e serviços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71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Time </a:t>
            </a:r>
            <a:r>
              <a:rPr lang="pt-BR" dirty="0" err="1" smtClean="0"/>
              <a:t>to</a:t>
            </a:r>
            <a:r>
              <a:rPr lang="pt-BR" dirty="0" smtClean="0"/>
              <a:t> Market tornou-se um fator dominante</a:t>
            </a:r>
            <a:r>
              <a:rPr lang="pt-BR" baseline="0" dirty="0" smtClean="0"/>
              <a:t> para o sucesso industrial</a:t>
            </a:r>
          </a:p>
          <a:p>
            <a:endParaRPr lang="pt-BR" baseline="0" dirty="0" smtClean="0"/>
          </a:p>
          <a:p>
            <a:r>
              <a:rPr lang="pt-BR" baseline="0" dirty="0" smtClean="0"/>
              <a:t>Criou uma grande pressão sobre fabricantes e desenvolvedores para investir menos esforços em qualidade e desempenho ou para encontrar maneiras mais eficientes de produzir software de alta qualidade para esses produtos e serviços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6A18-F431-41CC-BAF1-7BFAFF39E43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98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E414-2FF9-4E98-95E3-5D566AA901CF}" type="datetime1">
              <a:rPr lang="pt-BR" smtClean="0"/>
              <a:t>20/07/16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MATA62 - 2014.2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93A-EC5A-4214-9930-180C3E52CE8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BFC4-5A12-4672-A4AE-3D94A6B17E3E}" type="datetime1">
              <a:rPr lang="pt-BR" smtClean="0"/>
              <a:t>20/07/16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MATA62 - 2014.2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93A-EC5A-4214-9930-180C3E52CE8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73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57A0-9FDE-4D57-B654-7C736F766476}" type="datetime1">
              <a:rPr lang="pt-BR" smtClean="0"/>
              <a:t>20/07/16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MATA62 - 2014.2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93A-EC5A-4214-9930-180C3E52CE8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42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5" y="4773706"/>
            <a:ext cx="3962400" cy="184458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sz="163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472" y="3429001"/>
            <a:ext cx="6621928" cy="1398494"/>
          </a:xfrm>
        </p:spPr>
        <p:txBody>
          <a:bodyPr anchor="b" anchorCtr="0"/>
          <a:lstStyle>
            <a:lvl1pPr algn="r">
              <a:defRPr sz="4627" b="0" cap="none" baseline="0">
                <a:solidFill>
                  <a:srgbClr val="003366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472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33">
                <a:solidFill>
                  <a:schemeClr val="tx2"/>
                </a:solidFill>
              </a:defRPr>
            </a:lvl1pPr>
            <a:lvl2pPr marL="45720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283" y="6104966"/>
            <a:ext cx="675342" cy="365125"/>
          </a:xfrm>
        </p:spPr>
        <p:txBody>
          <a:bodyPr/>
          <a:lstStyle/>
          <a:p>
            <a:fld id="{B62FDAF4-ED56-1842-AB80-ECA2B62759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2" y="268288"/>
            <a:ext cx="39624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170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0A5C-411F-489D-B2A5-A7B7E2093ADC}" type="datetime1">
              <a:rPr lang="pt-BR" smtClean="0"/>
              <a:t>20/07/16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MATA62 - 2014.2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93A-EC5A-4214-9930-180C3E52CE8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28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460B-5C57-442F-A56C-FEDC2B65AA1D}" type="datetime1">
              <a:rPr lang="pt-BR" smtClean="0"/>
              <a:t>20/07/16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MATA62 - 2014.2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93A-EC5A-4214-9930-180C3E52CE8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74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C94A-D7CE-4966-9E10-0B70364491F7}" type="datetime1">
              <a:rPr lang="pt-BR" smtClean="0"/>
              <a:t>20/07/16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MATA62 - 2014.2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93A-EC5A-4214-9930-180C3E52CE8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23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20A-9D99-48DD-B833-D203B2AA2A94}" type="datetime1">
              <a:rPr lang="pt-BR" smtClean="0"/>
              <a:t>20/07/16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MATA62 - 2014.2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93A-EC5A-4214-9930-180C3E52CE8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38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079A-68AA-49E8-A3F7-07DA797E61EC}" type="datetime1">
              <a:rPr lang="pt-BR" smtClean="0"/>
              <a:t>20/07/16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MATA62 - 2014.2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93A-EC5A-4214-9930-180C3E52CE8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9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CFE2-3EAD-47EB-81B5-EB58B2F0A9D7}" type="datetime1">
              <a:rPr lang="pt-BR" smtClean="0"/>
              <a:t>20/07/16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MATA62 - 2014.2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93A-EC5A-4214-9930-180C3E52CE8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97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C1B5-D6C4-4D37-B89B-273290D5D828}" type="datetime1">
              <a:rPr lang="pt-BR" smtClean="0"/>
              <a:t>20/07/16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MATA62 - 2014.2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93A-EC5A-4214-9930-180C3E52CE8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80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5B87-94E3-4210-97F0-B18CF1F03D88}" type="datetime1">
              <a:rPr lang="pt-BR" smtClean="0"/>
              <a:t>20/07/16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MATA62 - 2014.2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993A-EC5A-4214-9930-180C3E52CE8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83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B4854-7767-4B8D-8D11-C4D5CFC8A889}" type="datetime1">
              <a:rPr lang="pt-BR" smtClean="0"/>
              <a:t>20/07/16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MATA62 - 2014.2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8993A-EC5A-4214-9930-180C3E52CE8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71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3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5029200" y="0"/>
            <a:ext cx="68580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1392948"/>
            <a:ext cx="4114799" cy="1899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7000"/>
              </a:lnSpc>
            </a:pPr>
            <a:r>
              <a:rPr lang="pt-BR" sz="49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engenharia de</a:t>
            </a:r>
          </a:p>
          <a:p>
            <a:pPr algn="r">
              <a:lnSpc>
                <a:spcPts val="7000"/>
              </a:lnSpc>
            </a:pPr>
            <a:r>
              <a:rPr lang="pt-BR" sz="8000" dirty="0" smtClean="0">
                <a:solidFill>
                  <a:srgbClr val="FFC000"/>
                </a:solidFill>
                <a:latin typeface="Franklin Gothic Demi" panose="020B0703020102020204" pitchFamily="34" charset="0"/>
              </a:rPr>
              <a:t>software</a:t>
            </a:r>
            <a:endParaRPr lang="pt-BR" sz="8000" dirty="0">
              <a:solidFill>
                <a:srgbClr val="FFC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961" y="4050134"/>
            <a:ext cx="3838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Jonatas Bastos</a:t>
            </a:r>
            <a:br>
              <a:rPr lang="pt-BR" sz="3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pt-BR" sz="2400" dirty="0" err="1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jonatasfbastos@gmail.com</a:t>
            </a:r>
            <a:endParaRPr lang="pt-BR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https://c1.staticflickr.com/5/4067/4691386842_3887cab2a4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3550" cy="61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9050" y="3848100"/>
            <a:ext cx="7791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software é </a:t>
            </a:r>
            <a:r>
              <a:rPr lang="pt-BR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criatividade</a:t>
            </a:r>
            <a:endParaRPr lang="pt-BR" sz="7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00" y="4857750"/>
            <a:ext cx="7791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+ inovação</a:t>
            </a:r>
            <a:endParaRPr lang="pt-BR" sz="7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3750" y="1200150"/>
            <a:ext cx="7791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Entregas rápidas</a:t>
            </a:r>
          </a:p>
          <a:p>
            <a:pPr algn="r"/>
            <a:r>
              <a:rPr lang="pt-BR" sz="7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Maior qualidade </a:t>
            </a:r>
          </a:p>
          <a:p>
            <a:pPr algn="r"/>
            <a:r>
              <a:rPr lang="pt-BR" sz="7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Menor tempo</a:t>
            </a:r>
          </a:p>
          <a:p>
            <a:pPr algn="r"/>
            <a:r>
              <a:rPr lang="pt-BR" sz="7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Menor custo</a:t>
            </a:r>
            <a:endParaRPr lang="pt-BR" sz="7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2945" r="-156" b="3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92" y="1304544"/>
            <a:ext cx="3797808" cy="3797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216" y="312950"/>
            <a:ext cx="9677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 grande problema </a:t>
            </a:r>
            <a:r>
              <a:rPr lang="en-US" sz="7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é</a:t>
            </a:r>
            <a:r>
              <a:rPr lang="en-US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que </a:t>
            </a:r>
            <a:endParaRPr lang="pt-BR" sz="7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pt-BR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área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de TI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estamos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errando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e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muito</a:t>
            </a:r>
            <a:endParaRPr lang="pt-BR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02" y="524256"/>
            <a:ext cx="5525698" cy="3514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" y="202156"/>
            <a:ext cx="967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32% dos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projetos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são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considerados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sucesso</a:t>
            </a:r>
            <a:endParaRPr lang="pt-BR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" y="2281428"/>
            <a:ext cx="967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24%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en-US" sz="6000" dirty="0" err="1"/>
              <a:t>são</a:t>
            </a:r>
            <a:r>
              <a:rPr lang="en-US" altLang="en-US" sz="6000" dirty="0"/>
              <a:t> puro </a:t>
            </a:r>
            <a:r>
              <a:rPr lang="en-US" altLang="en-US" sz="6000" b="1" dirty="0" err="1">
                <a:solidFill>
                  <a:srgbClr val="3366FF"/>
                </a:solidFill>
              </a:rPr>
              <a:t>fracasso</a:t>
            </a:r>
            <a:r>
              <a:rPr lang="en-US" altLang="en-US" sz="6000" dirty="0">
                <a:solidFill>
                  <a:srgbClr val="3366FF"/>
                </a:solidFill>
              </a:rPr>
              <a:t> </a:t>
            </a:r>
            <a:r>
              <a:rPr lang="en-US" altLang="en-US" sz="6000" dirty="0"/>
              <a:t>(</a:t>
            </a:r>
            <a:r>
              <a:rPr lang="en-US" altLang="en-US" sz="6000" b="1" dirty="0" err="1" smtClean="0">
                <a:solidFill>
                  <a:srgbClr val="3366FF"/>
                </a:solidFill>
              </a:rPr>
              <a:t>cancelados</a:t>
            </a:r>
            <a:r>
              <a:rPr lang="en-US" altLang="en-US" sz="6000" dirty="0" smtClean="0"/>
              <a:t> </a:t>
            </a:r>
            <a:r>
              <a:rPr lang="en-US" altLang="en-US" sz="6000" dirty="0" err="1"/>
              <a:t>ou</a:t>
            </a:r>
            <a:r>
              <a:rPr lang="en-US" altLang="en-US" sz="6000" dirty="0"/>
              <a:t> </a:t>
            </a:r>
            <a:r>
              <a:rPr lang="en-US" altLang="en-US" sz="6000" b="1" dirty="0" err="1" smtClean="0">
                <a:solidFill>
                  <a:srgbClr val="3366FF"/>
                </a:solidFill>
              </a:rPr>
              <a:t>engavetados</a:t>
            </a:r>
            <a:r>
              <a:rPr lang="en-US" altLang="en-US" sz="6000" b="1" dirty="0" smtClean="0">
                <a:solidFill>
                  <a:srgbClr val="3366FF"/>
                </a:solidFill>
              </a:rPr>
              <a:t>)</a:t>
            </a:r>
            <a:r>
              <a:rPr lang="en-US" altLang="en-US" sz="6000" dirty="0" smtClean="0">
                <a:solidFill>
                  <a:srgbClr val="3366FF"/>
                </a:solidFill>
              </a:rPr>
              <a:t> </a:t>
            </a:r>
            <a:endParaRPr lang="pt-BR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" y="4687360"/>
            <a:ext cx="12195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b="1" dirty="0">
                <a:solidFill>
                  <a:srgbClr val="C00000"/>
                </a:solidFill>
              </a:rPr>
              <a:t>44% </a:t>
            </a:r>
            <a:r>
              <a:rPr lang="en-US" altLang="en-US" sz="5400" b="1" dirty="0" err="1" smtClean="0">
                <a:solidFill>
                  <a:srgbClr val="C00000"/>
                </a:solidFill>
              </a:rPr>
              <a:t>sofrem</a:t>
            </a:r>
            <a:r>
              <a:rPr lang="en-US" altLang="en-US" sz="5400" dirty="0" smtClean="0">
                <a:solidFill>
                  <a:srgbClr val="C00000"/>
                </a:solidFill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</a:rPr>
              <a:t>atrasos</a:t>
            </a:r>
            <a:r>
              <a:rPr lang="en-US" altLang="en-US" sz="5400" b="1" dirty="0">
                <a:solidFill>
                  <a:srgbClr val="C00000"/>
                </a:solidFill>
              </a:rPr>
              <a:t>, </a:t>
            </a:r>
            <a:r>
              <a:rPr lang="en-US" altLang="en-US" sz="5400" dirty="0" err="1">
                <a:solidFill>
                  <a:srgbClr val="C00000"/>
                </a:solidFill>
              </a:rPr>
              <a:t>não</a:t>
            </a:r>
            <a:r>
              <a:rPr lang="en-US" altLang="en-US" sz="5400" dirty="0">
                <a:solidFill>
                  <a:srgbClr val="C00000"/>
                </a:solidFill>
              </a:rPr>
              <a:t> </a:t>
            </a:r>
            <a:r>
              <a:rPr lang="en-US" altLang="en-US" sz="5400" dirty="0" err="1">
                <a:solidFill>
                  <a:srgbClr val="C00000"/>
                </a:solidFill>
              </a:rPr>
              <a:t>atendem</a:t>
            </a:r>
            <a:r>
              <a:rPr lang="en-US" altLang="en-US" sz="5400" dirty="0">
                <a:solidFill>
                  <a:srgbClr val="C00000"/>
                </a:solidFill>
              </a:rPr>
              <a:t> as </a:t>
            </a:r>
            <a:r>
              <a:rPr lang="en-US" altLang="en-US" sz="5400" b="1" dirty="0" err="1" smtClean="0">
                <a:solidFill>
                  <a:srgbClr val="C00000"/>
                </a:solidFill>
              </a:rPr>
              <a:t>necessidades</a:t>
            </a:r>
            <a:r>
              <a:rPr lang="en-US" altLang="en-US" sz="5400" dirty="0" smtClean="0">
                <a:solidFill>
                  <a:srgbClr val="C00000"/>
                </a:solidFill>
              </a:rPr>
              <a:t> e </a:t>
            </a:r>
            <a:r>
              <a:rPr lang="en-US" altLang="en-US" sz="5400" b="1" dirty="0" err="1">
                <a:solidFill>
                  <a:srgbClr val="C00000"/>
                </a:solidFill>
              </a:rPr>
              <a:t>estão</a:t>
            </a:r>
            <a:r>
              <a:rPr lang="en-US" altLang="en-US" sz="5400" dirty="0">
                <a:solidFill>
                  <a:srgbClr val="C00000"/>
                </a:solidFill>
              </a:rPr>
              <a:t> </a:t>
            </a:r>
            <a:r>
              <a:rPr lang="en-US" altLang="en-US" sz="5400" dirty="0" err="1">
                <a:solidFill>
                  <a:srgbClr val="C00000"/>
                </a:solidFill>
              </a:rPr>
              <a:t>cheios</a:t>
            </a:r>
            <a:r>
              <a:rPr lang="en-US" altLang="en-US" sz="5400" dirty="0">
                <a:solidFill>
                  <a:srgbClr val="C00000"/>
                </a:solidFill>
              </a:rPr>
              <a:t> de </a:t>
            </a:r>
            <a:r>
              <a:rPr lang="en-US" altLang="en-US" sz="5400" b="1" dirty="0" err="1">
                <a:solidFill>
                  <a:srgbClr val="C00000"/>
                </a:solidFill>
              </a:rPr>
              <a:t>defeitos</a:t>
            </a:r>
            <a:endParaRPr lang="pt-BR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6223" y="6425422"/>
            <a:ext cx="4241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/>
              <a:t>Fonte: Standish Group – Chaos Report </a:t>
            </a: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1868994" y="1077873"/>
            <a:ext cx="8791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latin typeface="Baskerville Old Face" panose="02020602080505020303" pitchFamily="18" charset="0"/>
              </a:rPr>
              <a:t>Tentativa </a:t>
            </a:r>
            <a:r>
              <a:rPr lang="pt-BR" sz="8000" smtClean="0">
                <a:latin typeface="Baskerville Old Face" panose="02020602080505020303" pitchFamily="18" charset="0"/>
              </a:rPr>
              <a:t>de resposta</a:t>
            </a:r>
            <a:endParaRPr lang="pt-BR" sz="8000" dirty="0">
              <a:latin typeface="Baskerville Old Face" panose="0202060208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2288" y="2561689"/>
            <a:ext cx="42578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dirty="0" smtClean="0">
                <a:latin typeface="Baskerville Old Face" panose="02020602080505020303" pitchFamily="18" charset="0"/>
              </a:rPr>
              <a:t>surgiram os </a:t>
            </a:r>
            <a:endParaRPr lang="pt-BR" sz="66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875" y="3990439"/>
            <a:ext cx="104134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600" b="1" dirty="0" smtClean="0">
                <a:latin typeface="Baskerville Old Face" panose="02020602080505020303" pitchFamily="18" charset="0"/>
              </a:rPr>
              <a:t>MÉTODOS ÁGEIS</a:t>
            </a:r>
            <a:endParaRPr lang="pt-BR" sz="96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2.staticflickr.com/2/1476/24543783630_a09ab92b2e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6273" y="5019139"/>
            <a:ext cx="58008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MÉTODOS ÁGEIS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1847850"/>
            <a:ext cx="96774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 o que é</a:t>
            </a:r>
          </a:p>
          <a:p>
            <a:r>
              <a:rPr lang="pt-BR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Ser Ágil?</a:t>
            </a:r>
            <a:endParaRPr lang="pt-BR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3800" y="1244600"/>
            <a:ext cx="10185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utura Md BT" panose="020B0602020204020303" pitchFamily="34" charset="0"/>
              </a:rPr>
              <a:t>Responder a </a:t>
            </a:r>
            <a:r>
              <a:rPr lang="en-US" sz="2800" dirty="0" err="1" smtClean="0">
                <a:latin typeface="Futura Md BT" panose="020B0602020204020303" pitchFamily="34" charset="0"/>
              </a:rPr>
              <a:t>mudanças</a:t>
            </a:r>
            <a:r>
              <a:rPr lang="en-US" sz="2800" dirty="0" smtClean="0">
                <a:latin typeface="Futura Md BT" panose="020B0602020204020303" pitchFamily="34" charset="0"/>
              </a:rPr>
              <a:t> de </a:t>
            </a:r>
            <a:r>
              <a:rPr lang="en-US" sz="2800" dirty="0" err="1" smtClean="0">
                <a:latin typeface="Futura Md BT" panose="020B0602020204020303" pitchFamily="34" charset="0"/>
              </a:rPr>
              <a:t>modo</a:t>
            </a:r>
            <a:r>
              <a:rPr lang="en-US" sz="2800" dirty="0" smtClean="0">
                <a:latin typeface="Futura Md BT" panose="020B0602020204020303" pitchFamily="34" charset="0"/>
              </a:rPr>
              <a:t> </a:t>
            </a:r>
            <a:r>
              <a:rPr lang="en-US" sz="2800" dirty="0" err="1" smtClean="0">
                <a:latin typeface="Futura Md BT" panose="020B0602020204020303" pitchFamily="34" charset="0"/>
              </a:rPr>
              <a:t>eficaz</a:t>
            </a:r>
            <a:r>
              <a:rPr lang="en-US" sz="2800" dirty="0" smtClean="0">
                <a:latin typeface="Futura Md BT" panose="020B0602020204020303" pitchFamily="34" charset="0"/>
              </a:rPr>
              <a:t> </a:t>
            </a:r>
            <a:r>
              <a:rPr lang="en-US" sz="2400" dirty="0" smtClean="0">
                <a:latin typeface="Futura Md BT" panose="020B0602020204020303" pitchFamily="34" charset="0"/>
              </a:rPr>
              <a:t>(</a:t>
            </a:r>
            <a:r>
              <a:rPr lang="en-US" sz="2400" dirty="0" err="1" smtClean="0">
                <a:latin typeface="Futura Md BT" panose="020B0602020204020303" pitchFamily="34" charset="0"/>
              </a:rPr>
              <a:t>rápida</a:t>
            </a:r>
            <a:r>
              <a:rPr lang="en-US" sz="2400" dirty="0" smtClean="0">
                <a:latin typeface="Futura Md BT" panose="020B0602020204020303" pitchFamily="34" charset="0"/>
              </a:rPr>
              <a:t> e </a:t>
            </a:r>
            <a:r>
              <a:rPr lang="en-US" sz="2400" dirty="0" err="1" smtClean="0">
                <a:latin typeface="Futura Md BT" panose="020B0602020204020303" pitchFamily="34" charset="0"/>
              </a:rPr>
              <a:t>adaptativa</a:t>
            </a:r>
            <a:r>
              <a:rPr lang="en-US" sz="2400" dirty="0" smtClean="0">
                <a:latin typeface="Futura Md BT" panose="020B0602020204020303" pitchFamily="34" charset="0"/>
              </a:rPr>
              <a:t>)</a:t>
            </a: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Futura Md BT" panose="020B0602020204020303" pitchFamily="34" charset="0"/>
              </a:rPr>
              <a:t>Comunicar</a:t>
            </a:r>
            <a:r>
              <a:rPr lang="en-US" sz="2800" dirty="0" smtClean="0">
                <a:latin typeface="Futura Md BT" panose="020B0602020204020303" pitchFamily="34" charset="0"/>
              </a:rPr>
              <a:t>-se de </a:t>
            </a:r>
            <a:r>
              <a:rPr lang="en-US" sz="2800" dirty="0" err="1" smtClean="0">
                <a:latin typeface="Futura Md BT" panose="020B0602020204020303" pitchFamily="34" charset="0"/>
              </a:rPr>
              <a:t>modo</a:t>
            </a:r>
            <a:r>
              <a:rPr lang="en-US" sz="2800" dirty="0" smtClean="0">
                <a:latin typeface="Futura Md BT" panose="020B0602020204020303" pitchFamily="34" charset="0"/>
              </a:rPr>
              <a:t> </a:t>
            </a:r>
            <a:r>
              <a:rPr lang="en-US" sz="2800" dirty="0" err="1" smtClean="0">
                <a:latin typeface="Futura Md BT" panose="020B0602020204020303" pitchFamily="34" charset="0"/>
              </a:rPr>
              <a:t>eficaz</a:t>
            </a:r>
            <a:r>
              <a:rPr lang="en-US" sz="2800" dirty="0" smtClean="0">
                <a:latin typeface="Futura Md BT" panose="020B0602020204020303" pitchFamily="34" charset="0"/>
              </a:rPr>
              <a:t> </a:t>
            </a:r>
            <a:r>
              <a:rPr lang="en-US" sz="2400" dirty="0" smtClean="0">
                <a:latin typeface="Futura Md BT" panose="020B0602020204020303" pitchFamily="34" charset="0"/>
              </a:rPr>
              <a:t>(com/entre </a:t>
            </a:r>
            <a:r>
              <a:rPr lang="en-US" sz="2400" dirty="0" err="1" smtClean="0">
                <a:latin typeface="Futura Md BT" panose="020B0602020204020303" pitchFamily="34" charset="0"/>
              </a:rPr>
              <a:t>todos</a:t>
            </a:r>
            <a:r>
              <a:rPr lang="en-US" sz="2400" dirty="0" smtClean="0">
                <a:latin typeface="Futura Md BT" panose="020B0602020204020303" pitchFamily="34" charset="0"/>
              </a:rPr>
              <a:t> </a:t>
            </a:r>
            <a:r>
              <a:rPr lang="en-US" sz="2400" dirty="0" err="1" smtClean="0">
                <a:latin typeface="Futura Md BT" panose="020B0602020204020303" pitchFamily="34" charset="0"/>
              </a:rPr>
              <a:t>os</a:t>
            </a:r>
            <a:r>
              <a:rPr lang="en-US" sz="2400" dirty="0" smtClean="0">
                <a:latin typeface="Futura Md BT" panose="020B0602020204020303" pitchFamily="34" charset="0"/>
              </a:rPr>
              <a:t> stakeholders)</a:t>
            </a: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Futura Md BT" panose="020B0602020204020303" pitchFamily="34" charset="0"/>
              </a:rPr>
              <a:t>Trazer</a:t>
            </a:r>
            <a:r>
              <a:rPr lang="en-US" sz="2800" dirty="0" smtClean="0">
                <a:latin typeface="Futura Md BT" panose="020B0602020204020303" pitchFamily="34" charset="0"/>
              </a:rPr>
              <a:t> o </a:t>
            </a:r>
            <a:r>
              <a:rPr lang="en-US" sz="2800" dirty="0" err="1" smtClean="0">
                <a:latin typeface="Futura Md BT" panose="020B0602020204020303" pitchFamily="34" charset="0"/>
              </a:rPr>
              <a:t>cliente</a:t>
            </a:r>
            <a:r>
              <a:rPr lang="en-US" sz="2800" dirty="0" smtClean="0">
                <a:latin typeface="Futura Md BT" panose="020B0602020204020303" pitchFamily="34" charset="0"/>
              </a:rPr>
              <a:t> para o time</a:t>
            </a:r>
            <a:endParaRPr lang="en-US" sz="2800" dirty="0">
              <a:latin typeface="Futura Md BT" panose="020B0602020204020303" pitchFamily="34" charset="0"/>
            </a:endParaRP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Futura Md BT" panose="020B0602020204020303" pitchFamily="34" charset="0"/>
              </a:rPr>
              <a:t>Organizar</a:t>
            </a:r>
            <a:r>
              <a:rPr lang="en-US" sz="2800" dirty="0" smtClean="0">
                <a:latin typeface="Futura Md BT" panose="020B0602020204020303" pitchFamily="34" charset="0"/>
              </a:rPr>
              <a:t> o time de </a:t>
            </a:r>
            <a:r>
              <a:rPr lang="en-US" sz="2800" dirty="0" err="1" smtClean="0">
                <a:latin typeface="Futura Md BT" panose="020B0602020204020303" pitchFamily="34" charset="0"/>
              </a:rPr>
              <a:t>modo</a:t>
            </a:r>
            <a:r>
              <a:rPr lang="en-US" sz="2800" dirty="0" smtClean="0">
                <a:latin typeface="Futura Md BT" panose="020B0602020204020303" pitchFamily="34" charset="0"/>
              </a:rPr>
              <a:t> </a:t>
            </a:r>
            <a:r>
              <a:rPr lang="en-US" sz="2800" dirty="0" err="1" smtClean="0">
                <a:latin typeface="Futura Md BT" panose="020B0602020204020303" pitchFamily="34" charset="0"/>
              </a:rPr>
              <a:t>que</a:t>
            </a:r>
            <a:r>
              <a:rPr lang="en-US" sz="2800" dirty="0" smtClean="0">
                <a:latin typeface="Futura Md BT" panose="020B0602020204020303" pitchFamily="34" charset="0"/>
              </a:rPr>
              <a:t> </a:t>
            </a:r>
            <a:r>
              <a:rPr lang="en-US" sz="2800" dirty="0" err="1" smtClean="0">
                <a:latin typeface="Futura Md BT" panose="020B0602020204020303" pitchFamily="34" charset="0"/>
              </a:rPr>
              <a:t>ele</a:t>
            </a:r>
            <a:r>
              <a:rPr lang="en-US" sz="2800" dirty="0" smtClean="0">
                <a:latin typeface="Futura Md BT" panose="020B0602020204020303" pitchFamily="34" charset="0"/>
              </a:rPr>
              <a:t> </a:t>
            </a:r>
            <a:r>
              <a:rPr lang="en-US" sz="2800" dirty="0" err="1" smtClean="0">
                <a:latin typeface="Futura Md BT" panose="020B0602020204020303" pitchFamily="34" charset="0"/>
              </a:rPr>
              <a:t>possa</a:t>
            </a:r>
            <a:r>
              <a:rPr lang="en-US" sz="2800" dirty="0" smtClean="0">
                <a:latin typeface="Futura Md BT" panose="020B0602020204020303" pitchFamily="34" charset="0"/>
              </a:rPr>
              <a:t> deter </a:t>
            </a:r>
            <a:r>
              <a:rPr lang="en-US" sz="2800" dirty="0" err="1" smtClean="0">
                <a:latin typeface="Futura Md BT" panose="020B0602020204020303" pitchFamily="34" charset="0"/>
              </a:rPr>
              <a:t>controle</a:t>
            </a:r>
            <a:r>
              <a:rPr lang="en-US" sz="2800" dirty="0" smtClean="0">
                <a:latin typeface="Futura Md BT" panose="020B0602020204020303" pitchFamily="34" charset="0"/>
              </a:rPr>
              <a:t> </a:t>
            </a:r>
            <a:r>
              <a:rPr lang="en-US" sz="2800" dirty="0" err="1" smtClean="0">
                <a:latin typeface="Futura Md BT" panose="020B0602020204020303" pitchFamily="34" charset="0"/>
              </a:rPr>
              <a:t>sobre</a:t>
            </a:r>
            <a:r>
              <a:rPr lang="en-US" sz="2800" dirty="0" smtClean="0">
                <a:latin typeface="Futura Md BT" panose="020B0602020204020303" pitchFamily="34" charset="0"/>
              </a:rPr>
              <a:t> o </a:t>
            </a:r>
            <a:r>
              <a:rPr lang="en-US" sz="2800" dirty="0" err="1" smtClean="0">
                <a:latin typeface="Futura Md BT" panose="020B0602020204020303" pitchFamily="34" charset="0"/>
              </a:rPr>
              <a:t>trabalho</a:t>
            </a:r>
            <a:r>
              <a:rPr lang="en-US" sz="2800" dirty="0" smtClean="0">
                <a:latin typeface="Futura Md BT" panose="020B0602020204020303" pitchFamily="34" charset="0"/>
              </a:rPr>
              <a:t> </a:t>
            </a:r>
            <a:r>
              <a:rPr lang="en-US" sz="2800" dirty="0" err="1" smtClean="0">
                <a:latin typeface="Futura Md BT" panose="020B0602020204020303" pitchFamily="34" charset="0"/>
              </a:rPr>
              <a:t>realizado</a:t>
            </a:r>
            <a:endParaRPr lang="en-US" sz="2800" dirty="0" smtClean="0">
              <a:latin typeface="Futura Md BT" panose="020B0602020204020303" pitchFamily="34" charset="0"/>
            </a:endParaRPr>
          </a:p>
          <a:p>
            <a:pPr marL="266700" indent="-266700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Futura Md BT" panose="020B0602020204020303" pitchFamily="34" charset="0"/>
              </a:rPr>
              <a:t>Resultando</a:t>
            </a:r>
            <a:r>
              <a:rPr lang="en-US" sz="2800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Futura Md BT" panose="020B0602020204020303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… </a:t>
            </a: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Futura Md BT" panose="020B0602020204020303" pitchFamily="34" charset="0"/>
              </a:rPr>
              <a:t>Entrega</a:t>
            </a:r>
            <a:r>
              <a:rPr lang="en-US" sz="2800" dirty="0" smtClean="0">
                <a:latin typeface="Futura Md BT" panose="020B0602020204020303" pitchFamily="34" charset="0"/>
              </a:rPr>
              <a:t> de software </a:t>
            </a:r>
            <a:r>
              <a:rPr lang="en-US" sz="2800" dirty="0" err="1" smtClean="0">
                <a:latin typeface="Futura Md BT" panose="020B0602020204020303" pitchFamily="34" charset="0"/>
              </a:rPr>
              <a:t>rápida</a:t>
            </a:r>
            <a:r>
              <a:rPr lang="en-US" sz="2800" dirty="0" smtClean="0">
                <a:latin typeface="Futura Md BT" panose="020B0602020204020303" pitchFamily="34" charset="0"/>
              </a:rPr>
              <a:t> e incremental</a:t>
            </a:r>
            <a:endParaRPr lang="pt-BR" sz="2800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69" y="1666568"/>
            <a:ext cx="2792770" cy="3163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828" y="1347634"/>
            <a:ext cx="77914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Jonatas Bastos</a:t>
            </a:r>
          </a:p>
          <a:p>
            <a:endParaRPr lang="pt-B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pt-BR" sz="3600" dirty="0" smtClean="0">
                <a:solidFill>
                  <a:srgbClr val="06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Gradua</a:t>
            </a:r>
            <a:r>
              <a:rPr lang="en-US" sz="3600" dirty="0" smtClean="0">
                <a:solidFill>
                  <a:srgbClr val="06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do - UNEB (2008)</a:t>
            </a:r>
          </a:p>
          <a:p>
            <a:r>
              <a:rPr lang="en-US" sz="3600" dirty="0" err="1" smtClean="0">
                <a:solidFill>
                  <a:srgbClr val="06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Pós-Graduado</a:t>
            </a:r>
            <a:r>
              <a:rPr lang="en-US" sz="3600" dirty="0" smtClean="0">
                <a:solidFill>
                  <a:srgbClr val="06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- UFPE (2010)</a:t>
            </a:r>
            <a:endParaRPr lang="pt-BR" sz="3600" dirty="0" smtClean="0">
              <a:solidFill>
                <a:srgbClr val="066B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pt-BR" sz="3600" dirty="0" smtClean="0">
                <a:solidFill>
                  <a:srgbClr val="06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Mestre - UFPE (2011)</a:t>
            </a:r>
          </a:p>
          <a:p>
            <a:r>
              <a:rPr lang="pt-BR" sz="3600" dirty="0">
                <a:solidFill>
                  <a:srgbClr val="06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Professor IFBA (2011</a:t>
            </a:r>
            <a:r>
              <a:rPr lang="pt-BR" sz="3600" dirty="0" smtClean="0">
                <a:solidFill>
                  <a:srgbClr val="06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)</a:t>
            </a:r>
            <a:endParaRPr lang="pt-BR" sz="3600" dirty="0" smtClean="0">
              <a:solidFill>
                <a:srgbClr val="066B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pt-BR" sz="3600" dirty="0" smtClean="0">
                <a:solidFill>
                  <a:srgbClr val="06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Doutorando UFBA</a:t>
            </a:r>
            <a:endParaRPr lang="pt-BR" sz="3600" dirty="0">
              <a:solidFill>
                <a:srgbClr val="066B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1257300" y="1600200"/>
            <a:ext cx="9677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 o que diferencia os métodos ágeis dos tradicionais (prescritivos)?</a:t>
            </a:r>
            <a:endParaRPr lang="pt-BR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104900"/>
            <a:ext cx="967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Enfoque nas pessoas</a:t>
            </a:r>
          </a:p>
          <a:p>
            <a:r>
              <a:rPr lang="pt-BR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Valores</a:t>
            </a:r>
          </a:p>
          <a:p>
            <a:r>
              <a:rPr lang="pt-BR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Princípios</a:t>
            </a:r>
          </a:p>
          <a:p>
            <a:r>
              <a:rPr lang="pt-BR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Práticas</a:t>
            </a:r>
            <a:endParaRPr lang="pt-BR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500" y="2228850"/>
            <a:ext cx="4366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e</a:t>
            </a:r>
            <a:r>
              <a:rPr lang="pt-BR" sz="4000" dirty="0" smtClean="0">
                <a:solidFill>
                  <a:srgbClr val="FF0000"/>
                </a:solidFill>
              </a:rPr>
              <a:t> não nos processos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4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8" b="24615"/>
          <a:stretch/>
        </p:blipFill>
        <p:spPr>
          <a:xfrm>
            <a:off x="894862" y="281354"/>
            <a:ext cx="8659445" cy="4870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4400550"/>
            <a:ext cx="5734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Adaptação a mudanças</a:t>
            </a:r>
            <a:endParaRPr lang="pt-B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t="15958" r="8553" b="8452"/>
          <a:stretch/>
        </p:blipFill>
        <p:spPr>
          <a:xfrm>
            <a:off x="-47151" y="0"/>
            <a:ext cx="122391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50" y="971550"/>
            <a:ext cx="5734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respostas rápidas</a:t>
            </a:r>
            <a:endParaRPr lang="pt-B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29 at 3.0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85" y="270810"/>
            <a:ext cx="7403015" cy="594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461" y="1853425"/>
            <a:ext cx="5920154" cy="3785652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altLang="en-US" sz="4000" dirty="0" smtClean="0"/>
              <a:t>Desenvolvimento </a:t>
            </a:r>
            <a:r>
              <a:rPr lang="pt-BR" altLang="en-US" sz="4000" b="1" dirty="0" smtClean="0"/>
              <a:t>Iterativo</a:t>
            </a:r>
            <a:r>
              <a:rPr lang="pt-BR" altLang="en-US" sz="4000" dirty="0" smtClean="0"/>
              <a:t> e </a:t>
            </a:r>
            <a:r>
              <a:rPr lang="pt-BR" altLang="en-US" sz="4000" b="1" dirty="0" smtClean="0">
                <a:solidFill>
                  <a:srgbClr val="3366FF"/>
                </a:solidFill>
              </a:rPr>
              <a:t>incremental</a:t>
            </a:r>
            <a:r>
              <a:rPr lang="pt-BR" altLang="en-US" sz="4000" dirty="0" smtClean="0">
                <a:solidFill>
                  <a:srgbClr val="3366FF"/>
                </a:solidFill>
              </a:rPr>
              <a:t> </a:t>
            </a:r>
            <a:r>
              <a:rPr lang="pt-BR" altLang="en-US" sz="4000" dirty="0" smtClean="0"/>
              <a:t>é uma </a:t>
            </a:r>
            <a:r>
              <a:rPr lang="pt-BR" altLang="en-US" sz="4000" b="1" dirty="0" smtClean="0">
                <a:solidFill>
                  <a:srgbClr val="3366FF"/>
                </a:solidFill>
              </a:rPr>
              <a:t>estratégia</a:t>
            </a:r>
            <a:r>
              <a:rPr lang="pt-BR" altLang="en-US" sz="4000" dirty="0" smtClean="0">
                <a:solidFill>
                  <a:srgbClr val="3366FF"/>
                </a:solidFill>
              </a:rPr>
              <a:t> </a:t>
            </a:r>
            <a:r>
              <a:rPr lang="pt-BR" altLang="en-US" sz="4000" dirty="0" smtClean="0"/>
              <a:t>de </a:t>
            </a:r>
            <a:r>
              <a:rPr lang="pt-BR" altLang="en-US" sz="4000" b="1" dirty="0" smtClean="0">
                <a:solidFill>
                  <a:srgbClr val="3366FF"/>
                </a:solidFill>
              </a:rPr>
              <a:t>planejamento</a:t>
            </a:r>
            <a:r>
              <a:rPr lang="pt-BR" altLang="en-US" sz="4000" dirty="0" smtClean="0"/>
              <a:t>, onde o </a:t>
            </a:r>
            <a:r>
              <a:rPr lang="pt-BR" altLang="en-US" sz="4000" b="1" dirty="0" smtClean="0">
                <a:solidFill>
                  <a:srgbClr val="3366FF"/>
                </a:solidFill>
              </a:rPr>
              <a:t>software</a:t>
            </a:r>
            <a:r>
              <a:rPr lang="pt-BR" altLang="en-US" sz="4000" dirty="0" smtClean="0">
                <a:solidFill>
                  <a:srgbClr val="3366FF"/>
                </a:solidFill>
              </a:rPr>
              <a:t> </a:t>
            </a:r>
            <a:r>
              <a:rPr lang="pt-BR" altLang="en-US" sz="4000" dirty="0" smtClean="0"/>
              <a:t>é </a:t>
            </a:r>
            <a:r>
              <a:rPr lang="pt-BR" altLang="en-US" sz="4000" b="1" dirty="0" smtClean="0">
                <a:solidFill>
                  <a:srgbClr val="3366FF"/>
                </a:solidFill>
              </a:rPr>
              <a:t>construído</a:t>
            </a:r>
            <a:r>
              <a:rPr lang="pt-BR" altLang="en-US" sz="4000" dirty="0" smtClean="0">
                <a:solidFill>
                  <a:srgbClr val="3366FF"/>
                </a:solidFill>
              </a:rPr>
              <a:t> </a:t>
            </a:r>
            <a:r>
              <a:rPr lang="pt-BR" altLang="en-US" sz="4000" dirty="0" smtClean="0"/>
              <a:t>em </a:t>
            </a:r>
            <a:r>
              <a:rPr lang="pt-BR" altLang="en-US" sz="4000" b="1" dirty="0" smtClean="0">
                <a:solidFill>
                  <a:srgbClr val="3366FF"/>
                </a:solidFill>
              </a:rPr>
              <a:t>partes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3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692" t="18573" r="23940" b="34738"/>
          <a:stretch/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81949" y="5809734"/>
            <a:ext cx="5052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Fonte: http</a:t>
            </a:r>
            <a:r>
              <a:rPr lang="pt-BR" sz="2400" dirty="0"/>
              <a:t>://www.agilemanifesto.org/</a:t>
            </a:r>
          </a:p>
        </p:txBody>
      </p:sp>
    </p:spTree>
    <p:extLst>
      <p:ext uri="{BB962C8B-B14F-4D97-AF65-F5344CB8AC3E}">
        <p14:creationId xmlns:p14="http://schemas.microsoft.com/office/powerpoint/2010/main" val="37309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763" y="-406571"/>
            <a:ext cx="14673263" cy="754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94930"/>
            <a:ext cx="6065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/>
              <a:t>m</a:t>
            </a:r>
            <a:r>
              <a:rPr lang="pt-BR" sz="4400" dirty="0" smtClean="0"/>
              <a:t>udanças são </a:t>
            </a:r>
            <a:r>
              <a:rPr lang="pt-BR" sz="4400" b="1" dirty="0" smtClean="0">
                <a:solidFill>
                  <a:schemeClr val="accent5">
                    <a:lumMod val="75000"/>
                  </a:schemeClr>
                </a:solidFill>
              </a:rPr>
              <a:t>inevitáveis</a:t>
            </a:r>
            <a:endParaRPr lang="pt-BR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092200"/>
            <a:ext cx="9635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/>
              <a:t>a</a:t>
            </a:r>
            <a:r>
              <a:rPr lang="pt-BR" sz="5400" dirty="0" smtClean="0"/>
              <a:t> </a:t>
            </a:r>
            <a:r>
              <a:rPr lang="pt-BR" sz="5400" b="1" dirty="0" smtClean="0"/>
              <a:t>questão</a:t>
            </a:r>
            <a:r>
              <a:rPr lang="pt-BR" sz="5400" dirty="0" smtClean="0"/>
              <a:t> não é a </a:t>
            </a:r>
            <a:r>
              <a:rPr lang="pt-BR" sz="5400" b="1" dirty="0" smtClean="0">
                <a:solidFill>
                  <a:srgbClr val="FF0000"/>
                </a:solidFill>
              </a:rPr>
              <a:t>mudança</a:t>
            </a:r>
            <a:r>
              <a:rPr lang="pt-BR" sz="5400" dirty="0" smtClean="0"/>
              <a:t> em si</a:t>
            </a:r>
            <a:endParaRPr lang="pt-BR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343771"/>
            <a:ext cx="96350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/>
              <a:t>A questão é como </a:t>
            </a:r>
            <a:r>
              <a:rPr lang="pt-BR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receber</a:t>
            </a:r>
            <a:r>
              <a:rPr lang="pt-BR" sz="6600" dirty="0" smtClean="0"/>
              <a:t>, </a:t>
            </a:r>
            <a:r>
              <a:rPr lang="pt-BR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avaliar</a:t>
            </a:r>
            <a:r>
              <a:rPr lang="pt-BR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600" dirty="0" smtClean="0"/>
              <a:t>e </a:t>
            </a:r>
            <a:r>
              <a:rPr lang="pt-BR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responder</a:t>
            </a:r>
            <a:r>
              <a:rPr lang="pt-BR" sz="6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600" dirty="0" smtClean="0"/>
              <a:t>a elas</a:t>
            </a:r>
            <a:endParaRPr lang="pt-BR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2reflexions.files.wordpress.com/2011/03/agile_tag_cloud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4" y="569912"/>
            <a:ext cx="9543673" cy="56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2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785812"/>
            <a:ext cx="4980986" cy="5233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7077" y="3402806"/>
            <a:ext cx="40815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7200" dirty="0" smtClean="0">
                <a:latin typeface="Impact" panose="020B0806030902050204" pitchFamily="34" charset="0"/>
              </a:rPr>
              <a:t>princípios</a:t>
            </a:r>
          </a:p>
          <a:p>
            <a:pPr algn="r"/>
            <a:r>
              <a:rPr lang="pt-BR" sz="72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ágeis</a:t>
            </a:r>
            <a:endParaRPr lang="pt-BR" sz="72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4" y="1121433"/>
            <a:ext cx="7929716" cy="481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7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1"/>
          <p:cNvSpPr/>
          <p:nvPr/>
        </p:nvSpPr>
        <p:spPr>
          <a:xfrm>
            <a:off x="533400" y="2616200"/>
            <a:ext cx="1104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http://www.agilemanifesto.org/principles.html</a:t>
            </a:r>
          </a:p>
        </p:txBody>
      </p:sp>
      <p:sp>
        <p:nvSpPr>
          <p:cNvPr id="4" name="Rectangle 3"/>
          <p:cNvSpPr/>
          <p:nvPr/>
        </p:nvSpPr>
        <p:spPr>
          <a:xfrm>
            <a:off x="776498" y="3650734"/>
            <a:ext cx="10639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http://agilemanifesto.org/iso/ptbr/principles.html</a:t>
            </a:r>
          </a:p>
        </p:txBody>
      </p:sp>
    </p:spTree>
    <p:extLst>
      <p:ext uri="{BB962C8B-B14F-4D97-AF65-F5344CB8AC3E}">
        <p14:creationId xmlns:p14="http://schemas.microsoft.com/office/powerpoint/2010/main" val="35294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CX_z6MTUkAEqX5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r="3196"/>
          <a:stretch/>
        </p:blipFill>
        <p:spPr bwMode="auto">
          <a:xfrm>
            <a:off x="-37578" y="0"/>
            <a:ext cx="12225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5007" y="6049451"/>
            <a:ext cx="673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https://twitter.com/thoughtworks_pt/status/684533849766760448</a:t>
            </a:r>
          </a:p>
        </p:txBody>
      </p:sp>
    </p:spTree>
    <p:extLst>
      <p:ext uri="{BB962C8B-B14F-4D97-AF65-F5344CB8AC3E}">
        <p14:creationId xmlns:p14="http://schemas.microsoft.com/office/powerpoint/2010/main" val="4796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6584"/>
            <a:ext cx="12192000" cy="8351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950" y="4705350"/>
            <a:ext cx="615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Competição</a:t>
            </a:r>
            <a:endParaRPr lang="pt-B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590550" y="666750"/>
            <a:ext cx="113728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que separa as empresas de </a:t>
            </a:r>
            <a:r>
              <a:rPr lang="pt-BR" sz="16600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sucesso</a:t>
            </a:r>
            <a:endParaRPr lang="pt-BR" sz="13800" b="1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t-BR" sz="7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que</a:t>
            </a:r>
          </a:p>
          <a:p>
            <a:r>
              <a:rPr lang="pt-BR" sz="8000" b="1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fracassam</a:t>
            </a:r>
            <a:r>
              <a:rPr lang="pt-BR" sz="7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pt-BR" sz="7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666750" y="1048881"/>
            <a:ext cx="113728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que diferencia o </a:t>
            </a:r>
            <a:r>
              <a:rPr lang="pt-BR" sz="16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primeiro</a:t>
            </a:r>
            <a:r>
              <a:rPr lang="pt-BR" sz="16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6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</a:t>
            </a:r>
            <a:r>
              <a:rPr lang="pt-BR" sz="6000" b="1" dirty="0" smtClea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segundo</a:t>
            </a:r>
            <a:r>
              <a:rPr lang="pt-BR" sz="6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colocado?!</a:t>
            </a:r>
            <a:endParaRPr lang="pt-BR" sz="7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2.staticflickr.com/8/7103/7323032008_10747d65b2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6"/>
          <a:stretch/>
        </p:blipFill>
        <p:spPr bwMode="auto">
          <a:xfrm>
            <a:off x="0" y="-739438"/>
            <a:ext cx="12192000" cy="75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4650" y="4552950"/>
            <a:ext cx="8820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Entregas rápidas</a:t>
            </a:r>
            <a:endParaRPr lang="pt-BR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6" b="80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171950"/>
            <a:ext cx="6572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Valor</a:t>
            </a:r>
          </a:p>
          <a:p>
            <a:pPr>
              <a:lnSpc>
                <a:spcPct val="80000"/>
              </a:lnSpc>
            </a:pPr>
            <a:r>
              <a:rPr lang="pt-BR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agregado</a:t>
            </a:r>
            <a:endParaRPr lang="pt-BR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9390</TotalTime>
  <Words>665</Words>
  <Application>Microsoft Macintosh PowerPoint</Application>
  <PresentationFormat>Widescreen</PresentationFormat>
  <Paragraphs>106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 Rounded MT Bold</vt:lpstr>
      <vt:lpstr>Baskerville Old Face</vt:lpstr>
      <vt:lpstr>Calibri</vt:lpstr>
      <vt:lpstr>Calibri Light</vt:lpstr>
      <vt:lpstr>Franklin Gothic Demi</vt:lpstr>
      <vt:lpstr>Futura Md BT</vt:lpstr>
      <vt:lpstr>Impact</vt:lpstr>
      <vt:lpstr>Open Sans</vt:lpstr>
      <vt:lpstr>Open Sans Extrabold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Engenharia de Software Experimental</dc:title>
  <dc:creator>Ivan Machado</dc:creator>
  <cp:lastModifiedBy>Microsoft Office User</cp:lastModifiedBy>
  <cp:revision>269</cp:revision>
  <dcterms:created xsi:type="dcterms:W3CDTF">2016-01-13T12:59:03Z</dcterms:created>
  <dcterms:modified xsi:type="dcterms:W3CDTF">2016-07-21T13:48:03Z</dcterms:modified>
</cp:coreProperties>
</file>